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5" r:id="rId5"/>
    <p:sldId id="271" r:id="rId6"/>
    <p:sldId id="258" r:id="rId7"/>
    <p:sldId id="259" r:id="rId8"/>
    <p:sldId id="260" r:id="rId9"/>
    <p:sldId id="273" r:id="rId10"/>
    <p:sldId id="261" r:id="rId11"/>
    <p:sldId id="263" r:id="rId12"/>
    <p:sldId id="264" r:id="rId13"/>
    <p:sldId id="266" r:id="rId14"/>
    <p:sldId id="272" r:id="rId15"/>
    <p:sldId id="267" r:id="rId16"/>
    <p:sldId id="274" r:id="rId17"/>
    <p:sldId id="276" r:id="rId18"/>
    <p:sldId id="268" r:id="rId19"/>
    <p:sldId id="269" r:id="rId20"/>
    <p:sldId id="277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xilinx.com/t5/Design-Entry/Vivado-2017-3-IP-Upgrade/td-p/813578" TargetMode="External"/><Relationship Id="rId2" Type="http://schemas.openxmlformats.org/officeDocument/2006/relationships/hyperlink" Target="https://reference.digilentinc.com/learn/programmable-logic/tutorials/github-demos/star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ums.xilinx.com/t5/Evaluation-Boards/Output-an-mp3-file-in-memory-card-to-audio-out-port-of-Zedboard/td-p/809606" TargetMode="External"/><Relationship Id="rId4" Type="http://schemas.openxmlformats.org/officeDocument/2006/relationships/hyperlink" Target="https://forum.digilentinc.com/topic/1017-how-to-use-the-ddr-on-zyb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lm-chan.org/fsw/ff/00index_e.html?_ga=2.166515710.1152884192.1556995060-1875058106.154830154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C69B-5894-48B8-9E6D-5C2E3A247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Zybo</a:t>
            </a:r>
            <a:r>
              <a:rPr lang="en-US" dirty="0"/>
              <a:t> “Audio Recorder”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99180-7D85-4FE9-B106-97BFE1CD0E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Gutierrez</a:t>
            </a:r>
          </a:p>
          <a:p>
            <a:r>
              <a:rPr lang="en-US" dirty="0" err="1"/>
              <a:t>Cecs</a:t>
            </a:r>
            <a:r>
              <a:rPr lang="en-US" dirty="0"/>
              <a:t> 561 // hardware/software codesign // spring 2019</a:t>
            </a:r>
          </a:p>
        </p:txBody>
      </p:sp>
    </p:spTree>
    <p:extLst>
      <p:ext uri="{BB962C8B-B14F-4D97-AF65-F5344CB8AC3E}">
        <p14:creationId xmlns:p14="http://schemas.microsoft.com/office/powerpoint/2010/main" val="3198672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4A806-DBEB-4672-87DF-F2D29471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90D43-ADCE-46A0-8B14-ADB758360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Function in “</a:t>
            </a:r>
            <a:r>
              <a:rPr lang="en-US" dirty="0" err="1">
                <a:solidFill>
                  <a:srgbClr val="EBEBEB"/>
                </a:solidFill>
              </a:rPr>
              <a:t>audio.c</a:t>
            </a:r>
            <a:r>
              <a:rPr lang="en-US" dirty="0">
                <a:solidFill>
                  <a:srgbClr val="EBEBEB"/>
                </a:solidFill>
              </a:rPr>
              <a:t>” used in the main loop to initiate the recording process (configures controller to receive data)</a:t>
            </a:r>
          </a:p>
          <a:p>
            <a:r>
              <a:rPr lang="en-US" b="1" dirty="0" err="1">
                <a:solidFill>
                  <a:srgbClr val="EBEBEB"/>
                </a:solidFill>
              </a:rPr>
              <a:t>AxiDma</a:t>
            </a:r>
            <a:r>
              <a:rPr lang="en-US" dirty="0">
                <a:solidFill>
                  <a:srgbClr val="EBEBEB"/>
                </a:solidFill>
              </a:rPr>
              <a:t>: Driver API for the AXI DMA engine</a:t>
            </a:r>
          </a:p>
          <a:p>
            <a:r>
              <a:rPr lang="en-US" b="1" dirty="0">
                <a:solidFill>
                  <a:srgbClr val="EBEBEB"/>
                </a:solidFill>
              </a:rPr>
              <a:t>u32NrSamples</a:t>
            </a:r>
            <a:r>
              <a:rPr lang="en-US" dirty="0">
                <a:solidFill>
                  <a:srgbClr val="EBEBEB"/>
                </a:solidFill>
              </a:rPr>
              <a:t>: Number of samples to record/playback</a:t>
            </a:r>
            <a:endParaRPr lang="en-US" b="1" dirty="0">
              <a:solidFill>
                <a:srgbClr val="EBEBEB"/>
              </a:solidFill>
            </a:endParaRPr>
          </a:p>
          <a:p>
            <a:r>
              <a:rPr lang="en-US" b="1" dirty="0">
                <a:solidFill>
                  <a:srgbClr val="EBEBEB"/>
                </a:solidFill>
              </a:rPr>
              <a:t>MEM_BASE_ADDR</a:t>
            </a:r>
            <a:r>
              <a:rPr lang="en-US" dirty="0">
                <a:solidFill>
                  <a:srgbClr val="EBEBEB"/>
                </a:solidFill>
              </a:rPr>
              <a:t>: DDR Base Address</a:t>
            </a:r>
          </a:p>
          <a:p>
            <a:r>
              <a:rPr lang="en-US" b="1" dirty="0" err="1">
                <a:solidFill>
                  <a:srgbClr val="EBEBEB"/>
                </a:solidFill>
              </a:rPr>
              <a:t>fnAudioPlay</a:t>
            </a:r>
            <a:r>
              <a:rPr lang="en-US" dirty="0">
                <a:solidFill>
                  <a:srgbClr val="EBEBEB"/>
                </a:solidFill>
              </a:rPr>
              <a:t> function is very similar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5D60F-DA4E-474C-B47C-743B8B814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3" t="13726" r="25346" b="6580"/>
          <a:stretch/>
        </p:blipFill>
        <p:spPr>
          <a:xfrm>
            <a:off x="4977646" y="1651509"/>
            <a:ext cx="7214354" cy="457231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4608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4035D-38F9-420E-9B5C-AEB67961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Software Design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6A21-E73A-49E7-B69E-A4F55AAB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Function in “</a:t>
            </a:r>
            <a:r>
              <a:rPr lang="en-US" dirty="0" err="1">
                <a:solidFill>
                  <a:srgbClr val="EBEBEB"/>
                </a:solidFill>
              </a:rPr>
              <a:t>audio.c</a:t>
            </a:r>
            <a:r>
              <a:rPr lang="en-US" dirty="0">
                <a:solidFill>
                  <a:srgbClr val="EBEBEB"/>
                </a:solidFill>
              </a:rPr>
              <a:t>” used in the main loop to initiate the playback process</a:t>
            </a:r>
          </a:p>
          <a:p>
            <a:r>
              <a:rPr lang="en-US" dirty="0">
                <a:solidFill>
                  <a:srgbClr val="EBEBEB"/>
                </a:solidFill>
              </a:rPr>
              <a:t>While playing with different values for “MEM_BASE_ADDR”, realized I can dynamically allocate memory for “recordings” and pass the address to the record and play functions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1E9C-3322-4ED6-983B-B1F9D8703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2" t="13931" r="41731" b="10545"/>
          <a:stretch/>
        </p:blipFill>
        <p:spPr>
          <a:xfrm>
            <a:off x="5553492" y="1235485"/>
            <a:ext cx="6383894" cy="4948311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6985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6D724-9061-4B5E-A80C-83927D9D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Software Mods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CB900-9F01-472B-B94B-7CDF6C0A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Add more memory to heap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Previous Heap size was 1 KB, 40 MB is plenty</a:t>
            </a:r>
          </a:p>
          <a:p>
            <a:r>
              <a:rPr lang="en-US" dirty="0">
                <a:solidFill>
                  <a:srgbClr val="EBEBEB"/>
                </a:solidFill>
              </a:rPr>
              <a:t>Each “track” is 1-2 MB, assuming they’re 2 MB, 2*16 = 32 MB, meaning plenty of memory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848147-5F5D-4814-8786-AA6DAD59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2" y="1339499"/>
            <a:ext cx="6546109" cy="47402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AD9057-729B-40B7-BBB6-E5F1D6C250E9}"/>
              </a:ext>
            </a:extLst>
          </p:cNvPr>
          <p:cNvSpPr/>
          <p:nvPr/>
        </p:nvSpPr>
        <p:spPr>
          <a:xfrm>
            <a:off x="8826546" y="2704011"/>
            <a:ext cx="1785481" cy="2090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1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EC6E9-471C-452E-A11E-2E681B20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SW Design Mods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D481-66AB-4E02-8CD5-F5FC06D31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Created a struct w/ a size of 2 MB so I could use the </a:t>
            </a:r>
            <a:r>
              <a:rPr lang="en-US" dirty="0" err="1">
                <a:solidFill>
                  <a:srgbClr val="EBEBEB"/>
                </a:solidFill>
              </a:rPr>
              <a:t>stdlib</a:t>
            </a:r>
            <a:r>
              <a:rPr lang="en-US" dirty="0">
                <a:solidFill>
                  <a:srgbClr val="EBEBEB"/>
                </a:solidFill>
              </a:rPr>
              <a:t> to dynamically allocate space for each recording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506A0D-677D-4833-8C78-8685568E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2" y="1228189"/>
            <a:ext cx="6392167" cy="48679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7E1E94-3C28-43F7-A109-88BDBCA91913}"/>
              </a:ext>
            </a:extLst>
          </p:cNvPr>
          <p:cNvSpPr/>
          <p:nvPr/>
        </p:nvSpPr>
        <p:spPr>
          <a:xfrm>
            <a:off x="5702212" y="4375847"/>
            <a:ext cx="6056941" cy="53578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9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1235051-D163-46AD-AC34-BF8AE914B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More SW Stuff..</a:t>
            </a:r>
          </a:p>
        </p:txBody>
      </p:sp>
      <p:sp>
        <p:nvSpPr>
          <p:cNvPr id="4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3" name="Content Placeholder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B05CF4-B053-437D-8F57-79324D5F0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781505" y="991396"/>
            <a:ext cx="4871456" cy="5562601"/>
          </a:xfrm>
          <a:prstGeom prst="rect">
            <a:avLst/>
          </a:prstGeom>
          <a:effectLst/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CAC62-74AE-42ED-AAC1-D06B988A3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 3" charset="2"/>
              <a:buChar char=""/>
            </a:pPr>
            <a:r>
              <a:rPr lang="en-US" sz="2000" dirty="0">
                <a:solidFill>
                  <a:srgbClr val="EBEBEB"/>
                </a:solidFill>
              </a:rPr>
              <a:t>Allocating space in memory for the recordings (16 of them)</a:t>
            </a:r>
          </a:p>
          <a:p>
            <a:pPr marL="342900" indent="-342900">
              <a:buFont typeface="Wingdings 3" charset="2"/>
              <a:buChar char=""/>
            </a:pPr>
            <a:r>
              <a:rPr lang="en-US" sz="2000" dirty="0">
                <a:solidFill>
                  <a:srgbClr val="EBEBEB"/>
                </a:solidFill>
              </a:rPr>
              <a:t>Mounting the SD card</a:t>
            </a:r>
          </a:p>
          <a:p>
            <a:pPr marL="342900" indent="-342900">
              <a:buFont typeface="Wingdings 3" charset="2"/>
              <a:buChar char=""/>
            </a:pPr>
            <a:r>
              <a:rPr lang="en-US" sz="2000" dirty="0">
                <a:solidFill>
                  <a:srgbClr val="EBEBEB"/>
                </a:solidFill>
              </a:rPr>
              <a:t>Load recordings from file</a:t>
            </a:r>
          </a:p>
          <a:p>
            <a:pPr marL="342900" indent="-342900">
              <a:buFont typeface="Wingdings 3" charset="2"/>
              <a:buChar char=""/>
            </a:pPr>
            <a:r>
              <a:rPr lang="en-US" sz="2000" dirty="0">
                <a:solidFill>
                  <a:srgbClr val="EBEBEB"/>
                </a:solidFill>
              </a:rPr>
              <a:t>“</a:t>
            </a:r>
            <a:r>
              <a:rPr lang="en-US" sz="2000" dirty="0" err="1">
                <a:solidFill>
                  <a:srgbClr val="EBEBEB"/>
                </a:solidFill>
              </a:rPr>
              <a:t>loadFromFile</a:t>
            </a:r>
            <a:r>
              <a:rPr lang="en-US" sz="2000" dirty="0">
                <a:solidFill>
                  <a:srgbClr val="EBEBEB"/>
                </a:solidFill>
              </a:rPr>
              <a:t>” function explained later..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DF208B-E852-4251-822F-1ABAFEFDF398}"/>
              </a:ext>
            </a:extLst>
          </p:cNvPr>
          <p:cNvSpPr/>
          <p:nvPr/>
        </p:nvSpPr>
        <p:spPr>
          <a:xfrm>
            <a:off x="6096000" y="1476103"/>
            <a:ext cx="4451512" cy="31612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7266-36F5-4D22-AA52-C8E40287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 Modifications to “</a:t>
            </a:r>
            <a:r>
              <a:rPr lang="en-US" dirty="0" err="1"/>
              <a:t>demo.c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98661-CCBD-4D43-A911-4556D1B84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988" y="1397056"/>
            <a:ext cx="3192024" cy="4575303"/>
          </a:xfrm>
        </p:spPr>
        <p:txBody>
          <a:bodyPr/>
          <a:lstStyle/>
          <a:p>
            <a:r>
              <a:rPr lang="en-US" dirty="0"/>
              <a:t>Snippets of code inside of 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5A071-30E3-4EB3-B122-AA3657B89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1" t="15495" r="46116" b="29016"/>
          <a:stretch/>
        </p:blipFill>
        <p:spPr>
          <a:xfrm>
            <a:off x="7692012" y="1397056"/>
            <a:ext cx="4318783" cy="3803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93618-1B13-44AF-84BE-035225C75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16" t="19266" r="40461" b="29837"/>
          <a:stretch/>
        </p:blipFill>
        <p:spPr>
          <a:xfrm>
            <a:off x="1" y="1358540"/>
            <a:ext cx="4318783" cy="3488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EE12B-2D60-4A7B-9CC5-EE116A52500C}"/>
              </a:ext>
            </a:extLst>
          </p:cNvPr>
          <p:cNvSpPr txBox="1"/>
          <p:nvPr/>
        </p:nvSpPr>
        <p:spPr>
          <a:xfrm>
            <a:off x="7692012" y="5498699"/>
            <a:ext cx="4318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logic behind the what happens when you select a “track” and record over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5A429-03A4-4F3E-9429-89E8AF55FA6C}"/>
              </a:ext>
            </a:extLst>
          </p:cNvPr>
          <p:cNvSpPr txBox="1"/>
          <p:nvPr/>
        </p:nvSpPr>
        <p:spPr>
          <a:xfrm>
            <a:off x="613450" y="5330000"/>
            <a:ext cx="4318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logic behind the what happens when you select a “track” and play it back</a:t>
            </a:r>
          </a:p>
        </p:txBody>
      </p:sp>
    </p:spTree>
    <p:extLst>
      <p:ext uri="{BB962C8B-B14F-4D97-AF65-F5344CB8AC3E}">
        <p14:creationId xmlns:p14="http://schemas.microsoft.com/office/powerpoint/2010/main" val="247438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EEC8A-73B5-4B87-969A-EA5E6421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recording is complete..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590B58-E5ED-42F4-B809-CF68F4979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7456" y="1673060"/>
            <a:ext cx="6197087" cy="4351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484575-A5E3-49A7-9C84-04B08C32780C}"/>
              </a:ext>
            </a:extLst>
          </p:cNvPr>
          <p:cNvSpPr/>
          <p:nvPr/>
        </p:nvSpPr>
        <p:spPr>
          <a:xfrm>
            <a:off x="3305908" y="5345723"/>
            <a:ext cx="3446584" cy="3938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2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70DE8-8CCE-41B1-AD03-5DE2F52BF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Additional Functions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B6E5DE-4E66-4CB6-AD53-A028B6151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816" y="647699"/>
            <a:ext cx="5366658" cy="2683330"/>
          </a:xfrm>
          <a:prstGeom prst="rect">
            <a:avLst/>
          </a:prstGeom>
          <a:effectLst/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2DB98EB-314C-443D-9BCA-DCC1B9B89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 err="1"/>
              <a:t>writeToFile</a:t>
            </a:r>
            <a:r>
              <a:rPr lang="en-US" sz="2000" dirty="0"/>
              <a:t> – Takes a recording from memory and stuffs it into a file</a:t>
            </a:r>
          </a:p>
          <a:p>
            <a:r>
              <a:rPr lang="en-US" sz="2000" b="1" dirty="0" err="1"/>
              <a:t>loadFromFile</a:t>
            </a:r>
            <a:r>
              <a:rPr lang="en-US" sz="2000" dirty="0"/>
              <a:t> – Takes a recording from a file and stuffs it into memory</a:t>
            </a:r>
          </a:p>
        </p:txBody>
      </p:sp>
      <p:pic>
        <p:nvPicPr>
          <p:cNvPr id="8" name="Content Placeholder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F63E07D-07E9-4A5D-8374-3EED0B6952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450686" y="3526971"/>
            <a:ext cx="4736919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9221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B1FD-5788-460A-A711-6792290C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2BBD2-7ABD-4A9B-91F6-804FCF945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dirty="0"/>
              <a:t>If I somehow gain access to a board and </a:t>
            </a:r>
            <a:r>
              <a:rPr lang="en-US" dirty="0" err="1"/>
              <a:t>Vivado</a:t>
            </a:r>
            <a:r>
              <a:rPr lang="en-US"/>
              <a:t> again..</a:t>
            </a:r>
          </a:p>
          <a:p>
            <a:r>
              <a:rPr lang="en-US" dirty="0"/>
              <a:t>Figure out how to parse Wave files to work with demo codec/drivers</a:t>
            </a:r>
          </a:p>
          <a:p>
            <a:r>
              <a:rPr lang="en-US" dirty="0"/>
              <a:t>Add ability to play sounds on top of each other &amp; record back to SD card</a:t>
            </a:r>
          </a:p>
        </p:txBody>
      </p:sp>
    </p:spTree>
    <p:extLst>
      <p:ext uri="{BB962C8B-B14F-4D97-AF65-F5344CB8AC3E}">
        <p14:creationId xmlns:p14="http://schemas.microsoft.com/office/powerpoint/2010/main" val="340597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F8A7-9A13-4111-81B1-2024743D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373100" cy="984196"/>
          </a:xfrm>
        </p:spPr>
        <p:txBody>
          <a:bodyPr/>
          <a:lstStyle/>
          <a:p>
            <a:r>
              <a:rPr lang="en-US" dirty="0"/>
              <a:t>References/Resources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FCCC-7A22-45AC-853C-F0667E32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49" y="1331259"/>
            <a:ext cx="11894231" cy="5383050"/>
          </a:xfrm>
        </p:spPr>
        <p:txBody>
          <a:bodyPr>
            <a:normAutofit/>
          </a:bodyPr>
          <a:lstStyle/>
          <a:p>
            <a:r>
              <a:rPr lang="en-US" dirty="0" err="1"/>
              <a:t>Digilent</a:t>
            </a:r>
            <a:r>
              <a:rPr lang="en-US" dirty="0"/>
              <a:t> Resources:</a:t>
            </a:r>
          </a:p>
          <a:p>
            <a:pPr lvl="1"/>
            <a:r>
              <a:rPr lang="en-US" sz="1200" dirty="0"/>
              <a:t>https://reference.digilentinc.com/learn/programmable-logic/tutorials/zybo-dma-audio-demo/start</a:t>
            </a:r>
          </a:p>
          <a:p>
            <a:pPr lvl="1"/>
            <a:r>
              <a:rPr lang="en-US" sz="1200" dirty="0">
                <a:hlinkClick r:id="rId2"/>
              </a:rPr>
              <a:t>https://reference.digilentinc.com/learn/programmable-logic/tutorials/github-demos/start</a:t>
            </a:r>
            <a:endParaRPr lang="en-US" sz="1200" dirty="0"/>
          </a:p>
          <a:p>
            <a:r>
              <a:rPr lang="en-US" dirty="0"/>
              <a:t>Various Forums, Blogs, </a:t>
            </a:r>
            <a:r>
              <a:rPr lang="en-US" dirty="0" err="1"/>
              <a:t>etc</a:t>
            </a:r>
            <a:r>
              <a:rPr lang="en-US" dirty="0"/>
              <a:t>:</a:t>
            </a:r>
          </a:p>
          <a:p>
            <a:pPr lvl="1"/>
            <a:r>
              <a:rPr lang="en-US" sz="1300" dirty="0"/>
              <a:t>https://forum.digilentinc.com/topic/4505-zybo-dma-audio-demo-error/#comment-17914</a:t>
            </a:r>
          </a:p>
          <a:p>
            <a:pPr lvl="1"/>
            <a:r>
              <a:rPr lang="en-US" sz="1300" dirty="0"/>
              <a:t>https://forum.digilentinc.com/topic/4599-locked-ips-place_design-error-in-vivado-with-zybo-dma-audio-demo/</a:t>
            </a:r>
          </a:p>
          <a:p>
            <a:pPr lvl="1"/>
            <a:r>
              <a:rPr lang="en-US" sz="1300" dirty="0"/>
              <a:t>https://forums.xilinx.com/t5/UltraScale-Architecture/XAxiDma-SimpleTransfer-and-Maximum-Transfer-Length/td-p/780556</a:t>
            </a:r>
          </a:p>
          <a:p>
            <a:pPr lvl="1"/>
            <a:r>
              <a:rPr lang="en-US" sz="1300" dirty="0">
                <a:hlinkClick r:id="rId3"/>
              </a:rPr>
              <a:t>https://forums.xilinx.com/t5/Design-Entry/Vivado-2017-3-IP-Upgrade/td-p/813578</a:t>
            </a:r>
            <a:endParaRPr lang="en-US" sz="1300" dirty="0"/>
          </a:p>
          <a:p>
            <a:pPr lvl="1"/>
            <a:r>
              <a:rPr lang="en-US" sz="1300" dirty="0"/>
              <a:t>https://forum.digilentinc.com/topic/9224-c-code-to-readwrite-to-ddr/</a:t>
            </a:r>
          </a:p>
          <a:p>
            <a:pPr lvl="1"/>
            <a:r>
              <a:rPr lang="en-US" sz="1300" dirty="0">
                <a:hlinkClick r:id="rId4"/>
              </a:rPr>
              <a:t>https://forum.digilentinc.com/topic/1017-how-to-use-the-ddr-on-zybo/</a:t>
            </a:r>
            <a:endParaRPr lang="en-US" sz="1300" dirty="0"/>
          </a:p>
          <a:p>
            <a:pPr lvl="1"/>
            <a:r>
              <a:rPr lang="en-US" sz="1300" dirty="0"/>
              <a:t>http://www.harald-rosenfeldt.de/2017/12/31/zynq-read-a-wav-file-from-sd-card-and-play-it-on-the-audio-codec/</a:t>
            </a:r>
          </a:p>
          <a:p>
            <a:pPr lvl="1"/>
            <a:r>
              <a:rPr lang="en-US" sz="1300" dirty="0">
                <a:hlinkClick r:id="rId5"/>
              </a:rPr>
              <a:t>https://forums.xilinx.com/t5/Evaluation-Boards/Output-an-mp3-file-in-memory-card-to-audio-out-port-of-Zedboard/td-p/809606</a:t>
            </a:r>
            <a:endParaRPr lang="en-US" sz="1300" dirty="0"/>
          </a:p>
          <a:p>
            <a:pPr lvl="1"/>
            <a:r>
              <a:rPr lang="en-US" sz="1300" dirty="0"/>
              <a:t>https://lauri.xn--vsandi-pxa.com/hdl/zynq/xilinx-dma.html</a:t>
            </a:r>
          </a:p>
          <a:p>
            <a:r>
              <a:rPr lang="en-US" sz="1500" dirty="0"/>
              <a:t>C-Programming Resources:</a:t>
            </a:r>
          </a:p>
          <a:p>
            <a:pPr lvl="1"/>
            <a:r>
              <a:rPr lang="en-US" sz="1300" dirty="0"/>
              <a:t>https://www.cs.swarthmore.edu/~newhall/unixhelp/C_arrays.html#dynamic</a:t>
            </a:r>
          </a:p>
          <a:p>
            <a:pPr lvl="1"/>
            <a:r>
              <a:rPr lang="en-US" sz="1300" dirty="0"/>
              <a:t>https://www.programiz.com/c-programming/c-dynamic-memory-allocation</a:t>
            </a:r>
          </a:p>
        </p:txBody>
      </p:sp>
    </p:spTree>
    <p:extLst>
      <p:ext uri="{BB962C8B-B14F-4D97-AF65-F5344CB8AC3E}">
        <p14:creationId xmlns:p14="http://schemas.microsoft.com/office/powerpoint/2010/main" val="333180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DBD4-168C-40EE-9892-CC939B9F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Introduction/Project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721-9E7B-4F83-907D-6F910CD1B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plan/functionality for the system</a:t>
            </a:r>
          </a:p>
          <a:p>
            <a:pPr lvl="1"/>
            <a:r>
              <a:rPr lang="en-US" dirty="0"/>
              <a:t>Load music files (mp3, wav, </a:t>
            </a:r>
            <a:r>
              <a:rPr lang="en-US" dirty="0" err="1"/>
              <a:t>etc</a:t>
            </a:r>
            <a:r>
              <a:rPr lang="en-US" dirty="0"/>
              <a:t>) from microSD card to main memory</a:t>
            </a:r>
          </a:p>
          <a:p>
            <a:pPr lvl="1"/>
            <a:r>
              <a:rPr lang="en-US" dirty="0"/>
              <a:t>Enable switches to each play a different sound</a:t>
            </a:r>
          </a:p>
          <a:p>
            <a:pPr lvl="1"/>
            <a:r>
              <a:rPr lang="en-US" dirty="0"/>
              <a:t>Multiple switches enabled = sounds play on top of each other and create a “beat”</a:t>
            </a:r>
          </a:p>
          <a:p>
            <a:pPr lvl="1"/>
            <a:r>
              <a:rPr lang="en-US" dirty="0"/>
              <a:t>Press push button 1 to record from Mic in</a:t>
            </a:r>
          </a:p>
          <a:p>
            <a:pPr lvl="1"/>
            <a:r>
              <a:rPr lang="en-US" dirty="0"/>
              <a:t>Press push button 2 to playback (after all switches disabled)</a:t>
            </a:r>
          </a:p>
          <a:p>
            <a:pPr lvl="1"/>
            <a:r>
              <a:rPr lang="en-US" dirty="0"/>
              <a:t>Press push button 0 to store in microSD card</a:t>
            </a:r>
          </a:p>
          <a:p>
            <a:r>
              <a:rPr lang="en-US" dirty="0"/>
              <a:t>Plan changed! More ahead…</a:t>
            </a:r>
          </a:p>
        </p:txBody>
      </p:sp>
    </p:spTree>
    <p:extLst>
      <p:ext uri="{BB962C8B-B14F-4D97-AF65-F5344CB8AC3E}">
        <p14:creationId xmlns:p14="http://schemas.microsoft.com/office/powerpoint/2010/main" val="199504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58E1-257A-4708-9A56-3450E1F6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/>
              <a:t>One more resource..</a:t>
            </a:r>
            <a:endParaRPr lang="en-US" dirty="0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9405-BF71-4CA2-9D5D-DE2C5D02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>
                <a:hlinkClick r:id="rId3"/>
              </a:rPr>
              <a:t>http://elm-chan.org/fsw/ff/00index_e.html?_ga=2.166515710.1152884192.1556995060-1875058106.1548301546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A3DDD-6D66-42E4-AE08-F82442C6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758" y="3429000"/>
            <a:ext cx="5963128" cy="3339352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80688D-9B18-49CF-9B1C-0DD4A087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819" y="242257"/>
            <a:ext cx="5810067" cy="30938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3999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1970-CE48-440F-AD35-70F49372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D2F89-AE10-4AFC-A80E-37001C97A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Thanks.</a:t>
            </a:r>
          </a:p>
        </p:txBody>
      </p:sp>
    </p:spTree>
    <p:extLst>
      <p:ext uri="{BB962C8B-B14F-4D97-AF65-F5344CB8AC3E}">
        <p14:creationId xmlns:p14="http://schemas.microsoft.com/office/powerpoint/2010/main" val="410302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87EC0-AC9F-49E6-B8BF-0CA104630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E94E-4B5E-48E5-83AE-AA830592D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56" y="1978951"/>
            <a:ext cx="4166509" cy="42497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Get the demo working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Upgrade IPs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Error running synthesis/generating bitstream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Issue where compiler wasn’t correctly locating BSP files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Fixed by typing the entire file path where necessary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Temporary Fix, need to look into where the files are located and move them around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33F2C-E4FC-4021-A6B2-1C08A4A18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0909" r="2500" b="10956"/>
          <a:stretch/>
        </p:blipFill>
        <p:spPr>
          <a:xfrm>
            <a:off x="4815440" y="1639801"/>
            <a:ext cx="7191154" cy="4139682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9B7B76-30D2-47F4-90E7-312AFD8C73A4}"/>
              </a:ext>
            </a:extLst>
          </p:cNvPr>
          <p:cNvSpPr/>
          <p:nvPr/>
        </p:nvSpPr>
        <p:spPr>
          <a:xfrm>
            <a:off x="5136492" y="4598125"/>
            <a:ext cx="6549049" cy="5225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6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0BCCA-ABF4-47F9-A2A6-635202B38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3" y="433325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More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37FAF-A3A9-4A7E-BE9F-5EF0C367E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846" y="2251588"/>
            <a:ext cx="4560755" cy="44104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EBEBEB"/>
                </a:solidFill>
              </a:rPr>
              <a:t>Figuring out how the demo drivers work (more or less)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Little to no documentation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(A little) More on how it works later..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EBEBEB"/>
                </a:solidFill>
              </a:rPr>
              <a:t>Every audio format (mp3, wav, </a:t>
            </a:r>
            <a:r>
              <a:rPr lang="en-US" sz="1800" dirty="0" err="1">
                <a:solidFill>
                  <a:srgbClr val="EBEBEB"/>
                </a:solidFill>
              </a:rPr>
              <a:t>aac</a:t>
            </a:r>
            <a:r>
              <a:rPr lang="en-US" sz="1800" dirty="0">
                <a:solidFill>
                  <a:srgbClr val="EBEBEB"/>
                </a:solidFill>
              </a:rPr>
              <a:t>) has different headers, sampling rates, etc.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How to parse file such that the codec &amp; accompanying drivers will interpret the data correctly? (Still don’t know)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Some formats are fairly complicated (left channel samples, right channel samples, </a:t>
            </a:r>
            <a:r>
              <a:rPr lang="en-US" sz="1600" dirty="0" err="1">
                <a:solidFill>
                  <a:srgbClr val="EBEBEB"/>
                </a:solidFill>
              </a:rPr>
              <a:t>etc</a:t>
            </a:r>
            <a:r>
              <a:rPr lang="en-US" sz="1600" dirty="0">
                <a:solidFill>
                  <a:srgbClr val="EBEBEB"/>
                </a:solidFill>
              </a:rPr>
              <a:t>).. More research needed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27EF4-CA64-4FBA-927D-CF53F30C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274" y="899711"/>
            <a:ext cx="6065880" cy="561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45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8C80-848E-4D90-A24C-567E28B6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B774-6A14-4D63-8727-7B526613A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features as demo, with the following addition:</a:t>
            </a:r>
          </a:p>
          <a:p>
            <a:pPr lvl="1"/>
            <a:r>
              <a:rPr lang="en-US" dirty="0"/>
              <a:t>Switches IP added to the design</a:t>
            </a:r>
          </a:p>
          <a:p>
            <a:pPr lvl="1"/>
            <a:r>
              <a:rPr lang="en-US" dirty="0"/>
              <a:t>Each switch combination allows a different sound to be recorded &amp; played back</a:t>
            </a:r>
          </a:p>
          <a:p>
            <a:pPr lvl="1"/>
            <a:r>
              <a:rPr lang="en-US" dirty="0"/>
              <a:t>Total of 16 different 5 second tracks (woah)</a:t>
            </a:r>
          </a:p>
          <a:p>
            <a:pPr lvl="1"/>
            <a:r>
              <a:rPr lang="en-US" dirty="0"/>
              <a:t>Tracks are automatically stored into the microSD card</a:t>
            </a:r>
          </a:p>
        </p:txBody>
      </p:sp>
    </p:spTree>
    <p:extLst>
      <p:ext uri="{BB962C8B-B14F-4D97-AF65-F5344CB8AC3E}">
        <p14:creationId xmlns:p14="http://schemas.microsoft.com/office/powerpoint/2010/main" val="866727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47AD-7284-4D64-87BF-C244BCA95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831941" cy="1641987"/>
          </a:xfrm>
        </p:spPr>
        <p:txBody>
          <a:bodyPr>
            <a:normAutofit/>
          </a:bodyPr>
          <a:lstStyle/>
          <a:p>
            <a:r>
              <a:rPr lang="en-US" dirty="0"/>
              <a:t>Hardware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B5EC3-7A8D-44ED-AC35-FC62FD40C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03" b="-1"/>
          <a:stretch/>
        </p:blipFill>
        <p:spPr>
          <a:xfrm rot="5400000">
            <a:off x="7017686" y="1721786"/>
            <a:ext cx="5638797" cy="34144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9E3E1B-C8AD-46FD-8A76-75D5BBD77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93C1A-0C86-4986-AD14-0FDC8C10B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271253"/>
            <a:ext cx="6834468" cy="38099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IPs used (that we have already used in class)</a:t>
            </a:r>
          </a:p>
          <a:p>
            <a:pPr lvl="1"/>
            <a:r>
              <a:rPr lang="en-US" dirty="0"/>
              <a:t>Push buttons (AXI GPIO)</a:t>
            </a:r>
          </a:p>
          <a:p>
            <a:pPr lvl="1"/>
            <a:r>
              <a:rPr lang="en-US" dirty="0"/>
              <a:t>Dip switches (AXI GPIO)</a:t>
            </a:r>
          </a:p>
          <a:p>
            <a:pPr lvl="1"/>
            <a:r>
              <a:rPr lang="en-US" dirty="0"/>
              <a:t>UART</a:t>
            </a:r>
          </a:p>
          <a:p>
            <a:pPr lvl="1"/>
            <a:r>
              <a:rPr lang="en-US" dirty="0"/>
              <a:t>512 MB DDR3 Memory</a:t>
            </a:r>
          </a:p>
          <a:p>
            <a:pPr lvl="1"/>
            <a:endParaRPr lang="en-US" dirty="0"/>
          </a:p>
          <a:p>
            <a:r>
              <a:rPr lang="en-US" dirty="0"/>
              <a:t>New IPs</a:t>
            </a:r>
          </a:p>
          <a:p>
            <a:pPr lvl="1"/>
            <a:r>
              <a:rPr lang="en-US" dirty="0"/>
              <a:t>Audio codec w/ 3.5 mm jacks</a:t>
            </a:r>
          </a:p>
          <a:p>
            <a:pPr lvl="2"/>
            <a:r>
              <a:rPr lang="en-US" dirty="0" err="1"/>
              <a:t>Zybo</a:t>
            </a:r>
            <a:r>
              <a:rPr lang="en-US" dirty="0"/>
              <a:t> board has a Line In jack, Mic In jack, and HPH Out jack</a:t>
            </a:r>
          </a:p>
          <a:p>
            <a:pPr lvl="1"/>
            <a:r>
              <a:rPr lang="en-US" dirty="0"/>
              <a:t>Micro SD card connector</a:t>
            </a:r>
          </a:p>
        </p:txBody>
      </p:sp>
    </p:spTree>
    <p:extLst>
      <p:ext uri="{BB962C8B-B14F-4D97-AF65-F5344CB8AC3E}">
        <p14:creationId xmlns:p14="http://schemas.microsoft.com/office/powerpoint/2010/main" val="231833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C5A6-02F4-4F17-9418-B7D25075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 – Block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0B59B-B970-4007-B2BF-D61A01E85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8" t="9502" r="4979" b="7089"/>
          <a:stretch/>
        </p:blipFill>
        <p:spPr>
          <a:xfrm>
            <a:off x="1087901" y="1359394"/>
            <a:ext cx="10016197" cy="52223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20DCA6-5893-46E9-BEF7-9E4447BE59D7}"/>
              </a:ext>
            </a:extLst>
          </p:cNvPr>
          <p:cNvSpPr/>
          <p:nvPr/>
        </p:nvSpPr>
        <p:spPr>
          <a:xfrm>
            <a:off x="8634549" y="5486400"/>
            <a:ext cx="2286000" cy="6139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0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B2165-094D-4C9B-8B2C-E0A52541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EBEBEB"/>
                </a:solidFill>
              </a:rPr>
              <a:t>Hardware Design - </a:t>
            </a:r>
            <a:r>
              <a:rPr lang="pt-BR" sz="3300" dirty="0">
                <a:solidFill>
                  <a:srgbClr val="EBEBEB"/>
                </a:solidFill>
              </a:rPr>
              <a:t>d_axi_i2s_audio_0 IP Block</a:t>
            </a:r>
            <a:endParaRPr lang="en-US" sz="33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57EFD-3A56-4312-B04C-449FBF734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AXI_S2MM</a:t>
            </a:r>
            <a:r>
              <a:rPr lang="en-US" dirty="0">
                <a:solidFill>
                  <a:srgbClr val="EBEBEB"/>
                </a:solidFill>
              </a:rPr>
              <a:t>: Stream to Memory-mapped, transports data stream to DDR Memory</a:t>
            </a:r>
          </a:p>
          <a:p>
            <a:r>
              <a:rPr lang="en-US" b="1" dirty="0">
                <a:solidFill>
                  <a:srgbClr val="EBEBEB"/>
                </a:solidFill>
              </a:rPr>
              <a:t>AXI_L</a:t>
            </a:r>
            <a:r>
              <a:rPr lang="en-US" dirty="0">
                <a:solidFill>
                  <a:srgbClr val="EBEBEB"/>
                </a:solidFill>
              </a:rPr>
              <a:t>: AXI interconnect signals</a:t>
            </a:r>
          </a:p>
          <a:p>
            <a:r>
              <a:rPr lang="en-US" b="1" dirty="0">
                <a:solidFill>
                  <a:srgbClr val="EBEBEB"/>
                </a:solidFill>
              </a:rPr>
              <a:t>AXI_MM2S</a:t>
            </a:r>
            <a:r>
              <a:rPr lang="en-US" dirty="0">
                <a:solidFill>
                  <a:srgbClr val="EBEBEB"/>
                </a:solidFill>
              </a:rPr>
              <a:t>: Memory-mapped to stream, transports data from DDR memory to Audio Codec on PL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A9E72-51BB-462D-95DA-1213B9E2D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46" t="20293" r="14039" b="27012"/>
          <a:stretch/>
        </p:blipFill>
        <p:spPr>
          <a:xfrm>
            <a:off x="6093992" y="2118118"/>
            <a:ext cx="5449889" cy="2621760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6262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86DECE-3341-404A-A0A1-058ACB39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Hardware Design – Enabling microSD</a:t>
            </a:r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DB7A505-A09C-4E61-AC52-F693A2571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570772" y="1442927"/>
            <a:ext cx="6460665" cy="4780892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3FA0DC-F3F0-46E7-9D63-A75529BEC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 sz="2000" dirty="0">
                <a:solidFill>
                  <a:srgbClr val="EBEBEB"/>
                </a:solidFill>
              </a:rPr>
              <a:t>Enabled by default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sz="2000" dirty="0">
                <a:solidFill>
                  <a:srgbClr val="EBEBEB"/>
                </a:solidFill>
              </a:rPr>
              <a:t>Some tutorials included more complicated configurations, not necessary for my project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sz="2000" dirty="0">
                <a:solidFill>
                  <a:srgbClr val="EBEBEB"/>
                </a:solidFill>
              </a:rPr>
              <a:t>Must enable “</a:t>
            </a:r>
            <a:r>
              <a:rPr lang="en-US" sz="2000" dirty="0" err="1">
                <a:solidFill>
                  <a:srgbClr val="EBEBEB"/>
                </a:solidFill>
              </a:rPr>
              <a:t>xilffs</a:t>
            </a:r>
            <a:r>
              <a:rPr lang="en-US" sz="2000" dirty="0">
                <a:solidFill>
                  <a:srgbClr val="EBEBEB"/>
                </a:solidFill>
              </a:rPr>
              <a:t>” in BSP Settings in SDK (Xilinx Fat File System)</a:t>
            </a:r>
          </a:p>
        </p:txBody>
      </p:sp>
    </p:spTree>
    <p:extLst>
      <p:ext uri="{BB962C8B-B14F-4D97-AF65-F5344CB8AC3E}">
        <p14:creationId xmlns:p14="http://schemas.microsoft.com/office/powerpoint/2010/main" val="1384645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1018</Words>
  <Application>Microsoft Office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Ion</vt:lpstr>
      <vt:lpstr>Zybo “Audio Recorder”</vt:lpstr>
      <vt:lpstr>Introduction/Project Vision</vt:lpstr>
      <vt:lpstr>Challenges</vt:lpstr>
      <vt:lpstr>More challenges</vt:lpstr>
      <vt:lpstr>Current State</vt:lpstr>
      <vt:lpstr>Hardware Design</vt:lpstr>
      <vt:lpstr>Hardware Design – Block Diagram</vt:lpstr>
      <vt:lpstr>Hardware Design - d_axi_i2s_audio_0 IP Block</vt:lpstr>
      <vt:lpstr>Hardware Design – Enabling microSD</vt:lpstr>
      <vt:lpstr>Software Design</vt:lpstr>
      <vt:lpstr>Software Design Modifications</vt:lpstr>
      <vt:lpstr>Software Mods Cont..</vt:lpstr>
      <vt:lpstr>SW Design Mods Cont..</vt:lpstr>
      <vt:lpstr>More SW Stuff..</vt:lpstr>
      <vt:lpstr>SW Modifications to “demo.c”</vt:lpstr>
      <vt:lpstr>When recording is complete..</vt:lpstr>
      <vt:lpstr>Additional Functions</vt:lpstr>
      <vt:lpstr>Future Work</vt:lpstr>
      <vt:lpstr>References/Resources</vt:lpstr>
      <vt:lpstr>One more resource..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Zybo “Audio Recorder”</dc:title>
  <dc:creator>Christopher</dc:creator>
  <cp:lastModifiedBy>Christopher</cp:lastModifiedBy>
  <cp:revision>3</cp:revision>
  <dcterms:created xsi:type="dcterms:W3CDTF">2019-05-13T03:15:10Z</dcterms:created>
  <dcterms:modified xsi:type="dcterms:W3CDTF">2019-05-14T08:31:05Z</dcterms:modified>
</cp:coreProperties>
</file>